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1" r:id="rId4"/>
    <p:sldId id="301" r:id="rId5"/>
    <p:sldId id="304" r:id="rId6"/>
    <p:sldId id="300" r:id="rId7"/>
    <p:sldId id="302" r:id="rId8"/>
    <p:sldId id="303" r:id="rId9"/>
    <p:sldId id="305" r:id="rId10"/>
    <p:sldId id="306" r:id="rId11"/>
    <p:sldId id="307" r:id="rId12"/>
    <p:sldId id="263" r:id="rId13"/>
    <p:sldId id="258" r:id="rId14"/>
    <p:sldId id="271" r:id="rId15"/>
    <p:sldId id="287" r:id="rId16"/>
    <p:sldId id="262" r:id="rId17"/>
    <p:sldId id="264" r:id="rId18"/>
    <p:sldId id="272" r:id="rId19"/>
    <p:sldId id="289" r:id="rId20"/>
    <p:sldId id="268" r:id="rId21"/>
    <p:sldId id="282" r:id="rId22"/>
    <p:sldId id="283" r:id="rId23"/>
    <p:sldId id="285" r:id="rId24"/>
    <p:sldId id="277" r:id="rId25"/>
    <p:sldId id="290" r:id="rId26"/>
    <p:sldId id="293" r:id="rId27"/>
    <p:sldId id="292" r:id="rId28"/>
    <p:sldId id="294" r:id="rId29"/>
    <p:sldId id="296" r:id="rId30"/>
    <p:sldId id="297" r:id="rId31"/>
    <p:sldId id="298" r:id="rId32"/>
    <p:sldId id="308" r:id="rId33"/>
    <p:sldId id="299" r:id="rId34"/>
    <p:sldId id="278" r:id="rId35"/>
    <p:sldId id="27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DewerZHT/Taiwan-AirQC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空氣品質與火力發電站資料收集與分析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97280" y="4455620"/>
            <a:ext cx="4771662" cy="1143000"/>
          </a:xfrm>
        </p:spPr>
        <p:txBody>
          <a:bodyPr/>
          <a:lstStyle/>
          <a:p>
            <a:r>
              <a:rPr lang="zh-TW" altLang="en-US" dirty="0" smtClean="0"/>
              <a:t>指導</a:t>
            </a:r>
            <a:r>
              <a:rPr lang="zh-TW" altLang="en-US" dirty="0"/>
              <a:t>老師</a:t>
            </a:r>
            <a:r>
              <a:rPr lang="zh-TW" altLang="en-US" dirty="0" smtClean="0"/>
              <a:t>：鄭憲永 </a:t>
            </a:r>
            <a:r>
              <a:rPr lang="zh-TW" altLang="en-US" dirty="0"/>
              <a:t>老師</a:t>
            </a:r>
            <a:endParaRPr 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7017876" y="4455620"/>
            <a:ext cx="4137804" cy="193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2000" dirty="0"/>
              <a:t>組員：吳振豪 </a:t>
            </a:r>
            <a:r>
              <a:rPr lang="en-US" altLang="zh-TW" sz="2000" dirty="0"/>
              <a:t>10477035</a:t>
            </a:r>
          </a:p>
          <a:p>
            <a:pPr algn="r"/>
            <a:r>
              <a:rPr lang="en-US" sz="2000" dirty="0"/>
              <a:t> 	</a:t>
            </a:r>
            <a:r>
              <a:rPr lang="zh-TW" altLang="en-US" sz="2000" dirty="0" smtClean="0"/>
              <a:t>鄭期鴻</a:t>
            </a:r>
            <a:r>
              <a:rPr lang="en-US" altLang="zh-TW" sz="2000" dirty="0" smtClean="0"/>
              <a:t> 10127209</a:t>
            </a:r>
          </a:p>
          <a:p>
            <a:pPr algn="r"/>
            <a:r>
              <a:rPr lang="zh-TW" altLang="en-US" sz="2000" dirty="0" smtClean="0"/>
              <a:t>李彥平</a:t>
            </a:r>
            <a:r>
              <a:rPr lang="en-US" altLang="zh-TW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XML Config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圖片 6" descr="fedora check disk volum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7" y="1757226"/>
            <a:ext cx="7215049" cy="2453407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0" name="圖片 9" descr="hadoop core-site xml 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9" y="1869659"/>
            <a:ext cx="5610087" cy="4479617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8" name="圖片 7" descr="hadoop hdfs-site xml confi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67" y="1983201"/>
            <a:ext cx="5388942" cy="4350234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9" name="圖片 8" descr="hadoop mapred-site xml confi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20" y="2142435"/>
            <a:ext cx="6357170" cy="4329043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307582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Namenode </a:t>
            </a:r>
            <a:r>
              <a:rPr kumimoji="1" lang="en-US" altLang="zh-TW" dirty="0"/>
              <a:t>format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圖片 5" descr="hadoop namenode form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37" y="533483"/>
            <a:ext cx="8823741" cy="5783387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25282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資料擷取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資料來源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28643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endParaRPr lang="en-US" dirty="0"/>
          </a:p>
          <a:p>
            <a:pPr lvl="1"/>
            <a:r>
              <a:rPr lang="zh-TW" altLang="en-US" dirty="0"/>
              <a:t>中央氣象局 氣象資料開放平台</a:t>
            </a:r>
            <a:endParaRPr lang="en-US" altLang="zh-TW" dirty="0"/>
          </a:p>
          <a:p>
            <a:pPr lvl="2"/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          </a:t>
            </a:r>
            <a:r>
              <a:rPr lang="en-US" altLang="zh-TW" dirty="0"/>
              <a:t>O-A0001-001</a:t>
            </a:r>
          </a:p>
          <a:p>
            <a:pPr lvl="2"/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          </a:t>
            </a:r>
            <a:r>
              <a:rPr lang="en-US" altLang="zh-TW" dirty="0"/>
              <a:t>O-A0002-001</a:t>
            </a:r>
          </a:p>
          <a:p>
            <a:pPr lvl="1"/>
            <a:r>
              <a:rPr lang="zh-TW" altLang="en-US" dirty="0" smtClean="0"/>
              <a:t>環境</a:t>
            </a:r>
            <a:r>
              <a:rPr lang="zh-TW" altLang="en-US" dirty="0"/>
              <a:t>署</a:t>
            </a:r>
            <a:endParaRPr lang="en-US" altLang="zh-TW" dirty="0"/>
          </a:p>
          <a:p>
            <a:pPr lvl="2"/>
            <a:r>
              <a:rPr lang="zh-TW" altLang="en-US" dirty="0"/>
              <a:t>空氣監測資料</a:t>
            </a:r>
            <a:endParaRPr lang="en-US" altLang="zh-TW" dirty="0"/>
          </a:p>
          <a:p>
            <a:pPr lvl="1"/>
            <a:r>
              <a:rPr lang="zh-TW" altLang="en-US" dirty="0"/>
              <a:t>台電</a:t>
            </a:r>
            <a:endParaRPr lang="en-US" altLang="zh-TW" dirty="0"/>
          </a:p>
          <a:p>
            <a:pPr lvl="2"/>
            <a:r>
              <a:rPr lang="zh-TW" altLang="en-US" dirty="0"/>
              <a:t>即時發電量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5503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中央氣象局 氣象資料開放平台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(opendata.cwb.gov.tw)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1846263"/>
            <a:ext cx="6775866" cy="4022725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37" y="3803583"/>
            <a:ext cx="6867575" cy="1085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937" y="1207759"/>
            <a:ext cx="6819950" cy="2005027"/>
          </a:xfrm>
          <a:prstGeom prst="rect">
            <a:avLst/>
          </a:prstGeom>
        </p:spPr>
      </p:pic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940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各發電廠即時發電資料</a:t>
            </a:r>
            <a:endParaRPr lang="en-US" altLang="zh-TW" dirty="0"/>
          </a:p>
          <a:p>
            <a:r>
              <a:rPr lang="zh-TW" altLang="en-US" dirty="0"/>
              <a:t>每</a:t>
            </a:r>
            <a:r>
              <a:rPr lang="en-US" altLang="zh-TW" dirty="0"/>
              <a:t>10</a:t>
            </a:r>
            <a:r>
              <a:rPr lang="zh-TW" altLang="en-US" dirty="0"/>
              <a:t>分鐘更新一次，格式</a:t>
            </a:r>
            <a:r>
              <a:rPr lang="en-US" altLang="zh-TW" dirty="0"/>
              <a:t>JSON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05/22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台電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2016/06/13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502" y="0"/>
            <a:ext cx="8505887" cy="624844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8" y="533400"/>
            <a:ext cx="4448175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氣象觀測資料，每小時更新一次，格式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05/22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28" y="0"/>
            <a:ext cx="4801270" cy="619211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8886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雨量觀測資料，每</a:t>
            </a:r>
            <a:r>
              <a:rPr lang="en-US" altLang="zh-TW" dirty="0"/>
              <a:t>10</a:t>
            </a:r>
            <a:r>
              <a:rPr lang="zh-TW" altLang="en-US" dirty="0"/>
              <a:t>分鐘更新一次，格式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05/22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73" y="96197"/>
            <a:ext cx="6449325" cy="636358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859" y="2392122"/>
            <a:ext cx="9069475" cy="377231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30" y="286603"/>
            <a:ext cx="7728133" cy="2336548"/>
          </a:xfrm>
          <a:prstGeom prst="rect">
            <a:avLst/>
          </a:prstGeom>
        </p:spPr>
      </p:pic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0643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環境署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空氣品質即時污染指標，每小時更新一次，格式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從</a:t>
            </a:r>
            <a:r>
              <a:rPr lang="en-US" altLang="zh-TW" dirty="0"/>
              <a:t>05/22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00" y="103387"/>
            <a:ext cx="8663051" cy="6538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43" y="2817962"/>
            <a:ext cx="9046046" cy="33464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56" y="1155276"/>
            <a:ext cx="7345684" cy="1515014"/>
          </a:xfrm>
          <a:prstGeom prst="rect">
            <a:avLst/>
          </a:prstGeom>
        </p:spPr>
      </p:pic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7865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–</a:t>
            </a:r>
            <a:r>
              <a:rPr lang="zh-TW" altLang="en-US" dirty="0"/>
              <a:t> 台電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時間</a:t>
            </a:r>
            <a:endParaRPr lang="en-US" altLang="zh-TW" sz="2800" dirty="0"/>
          </a:p>
          <a:p>
            <a:r>
              <a:rPr lang="zh-TW" altLang="en-US" sz="2800" dirty="0"/>
              <a:t>發電方式</a:t>
            </a:r>
            <a:endParaRPr lang="en-US" altLang="zh-TW" sz="2800" dirty="0"/>
          </a:p>
          <a:p>
            <a:r>
              <a:rPr lang="zh-TW" altLang="en-US" sz="2800" dirty="0"/>
              <a:t>廠名</a:t>
            </a:r>
            <a:endParaRPr lang="en-US" altLang="zh-TW" sz="2800" dirty="0"/>
          </a:p>
          <a:p>
            <a:r>
              <a:rPr lang="zh-TW" altLang="en-US" sz="2800" dirty="0"/>
              <a:t>容量</a:t>
            </a:r>
            <a:endParaRPr lang="en-US" altLang="zh-TW" sz="2800" dirty="0"/>
          </a:p>
          <a:p>
            <a:r>
              <a:rPr lang="zh-TW" altLang="en-US" sz="2800" dirty="0"/>
              <a:t>發電量</a:t>
            </a:r>
            <a:endParaRPr lang="en-US" altLang="zh-TW" sz="2800" dirty="0"/>
          </a:p>
          <a:p>
            <a:r>
              <a:rPr lang="zh-TW" altLang="en-US" sz="2800" dirty="0"/>
              <a:t>經緯度</a:t>
            </a:r>
            <a:endParaRPr lang="en-US" altLang="zh-TW" sz="2800" dirty="0"/>
          </a:p>
          <a:p>
            <a:r>
              <a:rPr lang="en-US" altLang="zh-TW" sz="2800" dirty="0"/>
              <a:t>(</a:t>
            </a:r>
            <a:r>
              <a:rPr lang="zh-TW" altLang="en-US" sz="2800" dirty="0"/>
              <a:t>每小時更新一次，格式</a:t>
            </a:r>
            <a:r>
              <a:rPr lang="en-US" altLang="zh-TW" sz="2800" dirty="0"/>
              <a:t>JSON</a:t>
            </a:r>
            <a:r>
              <a:rPr lang="zh-TW" altLang="en-US" sz="2800" dirty="0"/>
              <a:t>  從</a:t>
            </a:r>
            <a:r>
              <a:rPr lang="en-US" altLang="zh-TW" sz="2800" dirty="0" smtClean="0"/>
              <a:t>05/21</a:t>
            </a:r>
            <a:r>
              <a:rPr lang="zh-TW" altLang="en-US" sz="2800" dirty="0" smtClean="0"/>
              <a:t>下午</a:t>
            </a:r>
            <a:r>
              <a:rPr lang="en-US" altLang="zh-TW" sz="2800" dirty="0"/>
              <a:t>3</a:t>
            </a:r>
            <a:r>
              <a:rPr lang="zh-TW" altLang="en-US" sz="2800" dirty="0"/>
              <a:t>點開始</a:t>
            </a:r>
            <a:r>
              <a:rPr lang="en-US" altLang="zh-TW" sz="2800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4903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252052"/>
              </p:ext>
            </p:extLst>
          </p:nvPr>
        </p:nvGraphicFramePr>
        <p:xfrm>
          <a:off x="1558506" y="1846263"/>
          <a:ext cx="486529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880">
                  <a:extLst>
                    <a:ext uri="{9D8B030D-6E8A-4147-A177-3AD203B41FA5}">
                      <a16:colId xmlns="" xmlns:a16="http://schemas.microsoft.com/office/drawing/2014/main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="" xmlns:a16="http://schemas.microsoft.com/office/drawing/2014/main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動機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目的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資料導入</a:t>
                      </a:r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 Server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環境設置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資料擷取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0438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資料收集自動化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資料處理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24743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資料視覺化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6231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結論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1323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參考資料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7720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Q&amp;A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49928676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275" y="969150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483" y="1309668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483" y="1309668"/>
            <a:ext cx="5953169" cy="4967324"/>
          </a:xfrm>
          <a:prstGeom prst="rect">
            <a:avLst/>
          </a:prstGeom>
        </p:spPr>
      </p:pic>
      <p:sp>
        <p:nvSpPr>
          <p:cNvPr id="13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4693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時間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smtClean="0"/>
              <a:t>5/21~5/28</a:t>
            </a:r>
            <a:endParaRPr lang="en-US" altLang="zh-TW" dirty="0"/>
          </a:p>
          <a:p>
            <a:r>
              <a:rPr lang="zh-TW" altLang="en-US" dirty="0"/>
              <a:t>筆數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75" y="2187833"/>
            <a:ext cx="4143068" cy="51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3207"/>
            <a:ext cx="12575393" cy="100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066799" y="2886692"/>
            <a:ext cx="121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發電方式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4448175"/>
            <a:ext cx="824653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879733"/>
            <a:ext cx="11949675" cy="52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254303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814513"/>
            <a:ext cx="10321989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4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去除</a:t>
            </a:r>
            <a:r>
              <a:rPr lang="en-US" altLang="zh-TW" dirty="0"/>
              <a:t>html tag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7" y="2152649"/>
            <a:ext cx="7297072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2250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3876674" y="1924050"/>
            <a:ext cx="4429125" cy="790575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5100" dirty="0"/>
              <a:t>5/</a:t>
            </a:r>
            <a:r>
              <a:rPr lang="en-US" altLang="zh-TW" sz="5100" dirty="0"/>
              <a:t>22</a:t>
            </a:r>
            <a:r>
              <a:rPr lang="zh-TW" altLang="en-US" sz="5100" dirty="0"/>
              <a:t> </a:t>
            </a:r>
            <a:r>
              <a:rPr lang="en-US" altLang="zh-TW" sz="5100" dirty="0"/>
              <a:t>~</a:t>
            </a:r>
            <a:r>
              <a:rPr lang="zh-TW" altLang="en-US" sz="5100" dirty="0"/>
              <a:t> </a:t>
            </a:r>
            <a:r>
              <a:rPr lang="en-US" altLang="zh-TW" sz="5100" dirty="0"/>
              <a:t>5/25</a:t>
            </a:r>
            <a:r>
              <a:rPr lang="zh-TW" altLang="en-US" sz="5100" dirty="0"/>
              <a:t>林口發電量</a:t>
            </a:r>
            <a:endParaRPr lang="en-US" sz="5100" dirty="0"/>
          </a:p>
        </p:txBody>
      </p:sp>
      <p:pic>
        <p:nvPicPr>
          <p:cNvPr id="1031" name="Picture 7" descr="C:\Users\luke\Desktop\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1" y="2647949"/>
            <a:ext cx="6777759" cy="379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4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95750" y="-90495"/>
            <a:ext cx="3762375" cy="1285876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2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endParaRPr lang="en-US" sz="8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pic>
        <p:nvPicPr>
          <p:cNvPr id="10" name="Picture 4" descr="F:\plot\epa\AirQC_Linkou2016-05-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" y="842955"/>
            <a:ext cx="10563225" cy="55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71574" y="1314448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6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029075" y="4755"/>
            <a:ext cx="3762375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3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endParaRPr lang="en-US" sz="8600" dirty="0"/>
          </a:p>
        </p:txBody>
      </p:sp>
      <p:pic>
        <p:nvPicPr>
          <p:cNvPr id="2052" name="Picture 4" descr="F:\plot\epa\AirQC_Linkou2016-05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95" y="819143"/>
            <a:ext cx="9941984" cy="559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409699" y="1228716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8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3325" y="-139305"/>
            <a:ext cx="3762375" cy="1285876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4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endParaRPr lang="en-US" sz="8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pic>
        <p:nvPicPr>
          <p:cNvPr id="3074" name="Picture 2" descr="F:\plot\epa\AirQC_Linkou2016-05-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27457"/>
            <a:ext cx="11449050" cy="644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533399" y="1243008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23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905250" y="-90495"/>
            <a:ext cx="3762375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5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endParaRPr lang="en-US" sz="8600" dirty="0"/>
          </a:p>
        </p:txBody>
      </p:sp>
      <p:pic>
        <p:nvPicPr>
          <p:cNvPr id="3075" name="Picture 3" descr="F:\plot\epa\AirQC_Linkou2016-05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70" y="638161"/>
            <a:ext cx="10382780" cy="584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95344" y="1095375"/>
            <a:ext cx="323855" cy="219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4098" name="Picture 2" descr="F:\plot\epa\AirQC_Linkou2016-05-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6876126" cy="52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2676525" y="-23820"/>
            <a:ext cx="7181850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6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r>
              <a:rPr lang="en-US" altLang="zh-TW" sz="8600" dirty="0"/>
              <a:t>/</a:t>
            </a:r>
            <a:r>
              <a:rPr lang="zh-TW" altLang="en-US" sz="8600" dirty="0"/>
              <a:t>發電量</a:t>
            </a:r>
            <a:endParaRPr lang="en-US" sz="8600" dirty="0"/>
          </a:p>
        </p:txBody>
      </p:sp>
      <p:pic>
        <p:nvPicPr>
          <p:cNvPr id="4099" name="Picture 3" descr="C:\Users\luke\Desktop\526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73" y="2571749"/>
            <a:ext cx="5479727" cy="24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5724" y="1314448"/>
            <a:ext cx="219076" cy="247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791324" y="2952751"/>
            <a:ext cx="371476" cy="285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89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&amp;</a:t>
            </a:r>
            <a:r>
              <a:rPr lang="zh-TW" altLang="en-US" dirty="0"/>
              <a:t>目的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3200" dirty="0"/>
              <a:t>從</a:t>
            </a:r>
            <a:r>
              <a:rPr lang="en-US" altLang="zh-TW" sz="3200" dirty="0"/>
              <a:t> </a:t>
            </a:r>
            <a:r>
              <a:rPr lang="zh-TW" altLang="en-US" sz="3200" dirty="0"/>
              <a:t>中央氣象局氣象資料開放平台及台電</a:t>
            </a:r>
            <a:r>
              <a:rPr lang="zh-TW" altLang="en-US" sz="3200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sz="3200" dirty="0"/>
              <a:t>中，</a:t>
            </a:r>
            <a:r>
              <a:rPr lang="zh-TW" altLang="en-US" sz="3200" b="1" dirty="0">
                <a:solidFill>
                  <a:schemeClr val="accent2"/>
                </a:solidFill>
              </a:rPr>
              <a:t>統整各地詳細資料</a:t>
            </a:r>
            <a:endParaRPr lang="en-US" altLang="zh-TW" sz="3200" b="1" dirty="0">
              <a:solidFill>
                <a:schemeClr val="accent2"/>
              </a:solidFill>
            </a:endParaRP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3200" dirty="0"/>
              <a:t>（如空氣品質即時量測資料</a:t>
            </a:r>
            <a:r>
              <a:rPr lang="zh-TW" altLang="zh-TW" sz="3200" dirty="0"/>
              <a:t>,</a:t>
            </a:r>
            <a:r>
              <a:rPr lang="zh-TW" altLang="en-US" sz="3200" dirty="0"/>
              <a:t>即時發電量</a:t>
            </a:r>
            <a:r>
              <a:rPr lang="en-US" altLang="zh-TW" sz="3200" dirty="0"/>
              <a:t>etc.</a:t>
            </a:r>
            <a:r>
              <a:rPr lang="zh-TW" altLang="en-US" sz="3200" dirty="0"/>
              <a:t>）</a:t>
            </a:r>
            <a:endParaRPr lang="en-US" altLang="zh-TW" sz="32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3200" b="1" dirty="0">
                <a:solidFill>
                  <a:schemeClr val="accent2"/>
                </a:solidFill>
              </a:rPr>
              <a:t>比對</a:t>
            </a:r>
            <a:r>
              <a:rPr lang="zh-TW" altLang="en-US" sz="3200" dirty="0"/>
              <a:t>環境署的</a:t>
            </a:r>
            <a:r>
              <a:rPr lang="zh-TW" altLang="en-US" sz="3200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sz="3200" dirty="0"/>
              <a:t>，分析各項資訊與空氣污染之關係，</a:t>
            </a:r>
            <a:endParaRPr lang="en-US" altLang="zh-TW" sz="32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3200" b="1" dirty="0">
                <a:solidFill>
                  <a:schemeClr val="accent2"/>
                </a:solidFill>
              </a:rPr>
              <a:t>找出</a:t>
            </a:r>
            <a:r>
              <a:rPr lang="zh-TW" altLang="en-US" sz="3200" dirty="0"/>
              <a:t>一天中天氣變化與</a:t>
            </a:r>
            <a:r>
              <a:rPr lang="zh-TW" altLang="en-US" sz="3200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sz="3200" dirty="0"/>
              <a:t>。</a:t>
            </a:r>
            <a:endParaRPr lang="en-US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2676525" y="-23820"/>
            <a:ext cx="7181850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7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r>
              <a:rPr lang="en-US" altLang="zh-TW" sz="8600" dirty="0"/>
              <a:t>/</a:t>
            </a:r>
            <a:r>
              <a:rPr lang="zh-TW" altLang="en-US" sz="8600" dirty="0"/>
              <a:t>發電量</a:t>
            </a:r>
            <a:endParaRPr lang="en-US" sz="8600" dirty="0"/>
          </a:p>
        </p:txBody>
      </p:sp>
      <p:pic>
        <p:nvPicPr>
          <p:cNvPr id="5122" name="Picture 2" descr="F:\plot\epa\AirQC_Linkou2016-05-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2074"/>
            <a:ext cx="7721601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ke\Desktop\52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2212828"/>
            <a:ext cx="5305425" cy="241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85749" y="1638298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848474" y="2212828"/>
            <a:ext cx="371476" cy="285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9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pic>
        <p:nvPicPr>
          <p:cNvPr id="6146" name="Picture 2" descr="F:\plot\epa\AirQC_Linkou2016-05-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676400"/>
            <a:ext cx="69088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2676525" y="-23820"/>
            <a:ext cx="7181850" cy="1285876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600" dirty="0"/>
              <a:t>5/2</a:t>
            </a:r>
            <a:r>
              <a:rPr lang="en-US" altLang="zh-TW" sz="8600" dirty="0"/>
              <a:t>8</a:t>
            </a:r>
            <a:r>
              <a:rPr lang="en-US" sz="8600" dirty="0"/>
              <a:t> </a:t>
            </a:r>
            <a:r>
              <a:rPr lang="zh-TW" altLang="en-US" sz="8600" dirty="0"/>
              <a:t>林口空氣</a:t>
            </a:r>
            <a:r>
              <a:rPr lang="en-US" altLang="zh-TW" sz="8600" dirty="0"/>
              <a:t>/</a:t>
            </a:r>
            <a:r>
              <a:rPr lang="zh-TW" altLang="en-US" sz="8600" dirty="0"/>
              <a:t>發電量</a:t>
            </a:r>
            <a:endParaRPr lang="en-US" sz="8600" dirty="0"/>
          </a:p>
        </p:txBody>
      </p:sp>
      <p:pic>
        <p:nvPicPr>
          <p:cNvPr id="6147" name="Picture 3" descr="C:\Users\luke\Desktop\528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7" y="1423987"/>
            <a:ext cx="618172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506200" y="4049196"/>
            <a:ext cx="242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9:50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0024" y="2066923"/>
            <a:ext cx="1524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343649" y="1676401"/>
            <a:ext cx="371476" cy="285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2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實作遭遇問題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[Q1] </a:t>
            </a:r>
            <a:r>
              <a:rPr lang="zh-TW" altLang="en-US" dirty="0"/>
              <a:t>中央氣象局的</a:t>
            </a:r>
            <a:r>
              <a:rPr lang="en-US" altLang="zh-TW" dirty="0"/>
              <a:t>XML</a:t>
            </a:r>
            <a:r>
              <a:rPr lang="zh-TW" altLang="en-US" dirty="0"/>
              <a:t>資料無法直接使用現成</a:t>
            </a:r>
            <a:r>
              <a:rPr lang="en-US" altLang="zh-TW" dirty="0"/>
              <a:t>Function(</a:t>
            </a:r>
            <a:r>
              <a:rPr lang="en-US" altLang="zh-TW" dirty="0" err="1"/>
              <a:t>xmlToDataframe</a:t>
            </a:r>
            <a:r>
              <a:rPr lang="en-US" altLang="zh-TW" dirty="0"/>
              <a:t>)</a:t>
            </a:r>
            <a:r>
              <a:rPr lang="zh-TW" altLang="en-US" dirty="0"/>
              <a:t>轉化為</a:t>
            </a:r>
            <a:r>
              <a:rPr lang="en-US" altLang="zh-TW" dirty="0" err="1"/>
              <a:t>data.frame</a:t>
            </a:r>
            <a:endParaRPr lang="en-US" altLang="zh-TW" dirty="0"/>
          </a:p>
          <a:p>
            <a:r>
              <a:rPr lang="en-US" dirty="0"/>
              <a:t>[A1] </a:t>
            </a:r>
            <a:r>
              <a:rPr lang="zh-TW" altLang="en-US" dirty="0"/>
              <a:t>使用</a:t>
            </a:r>
            <a:r>
              <a:rPr lang="en-US" altLang="zh-TW" dirty="0" err="1"/>
              <a:t>XMLParseTree</a:t>
            </a:r>
            <a:r>
              <a:rPr lang="zh-TW" altLang="en-US" dirty="0"/>
              <a:t>讀入</a:t>
            </a:r>
            <a:r>
              <a:rPr lang="en-US" altLang="zh-TW" dirty="0"/>
              <a:t>XML</a:t>
            </a:r>
            <a:r>
              <a:rPr lang="zh-TW" altLang="en-US" dirty="0"/>
              <a:t>之後個別處裡讀入的</a:t>
            </a:r>
            <a:r>
              <a:rPr lang="en-US" altLang="zh-TW" dirty="0"/>
              <a:t>List</a:t>
            </a:r>
            <a:endParaRPr lang="en-US" dirty="0"/>
          </a:p>
          <a:p>
            <a:r>
              <a:rPr lang="en-US" dirty="0"/>
              <a:t>[Q2] </a:t>
            </a:r>
            <a:r>
              <a:rPr lang="zh-TW" altLang="en-US" dirty="0"/>
              <a:t>台電的</a:t>
            </a:r>
            <a:r>
              <a:rPr lang="en-US" altLang="zh-TW" dirty="0"/>
              <a:t>JSON</a:t>
            </a:r>
            <a:r>
              <a:rPr lang="zh-TW" altLang="en-US" dirty="0"/>
              <a:t>資料裡含有</a:t>
            </a:r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Tag</a:t>
            </a:r>
            <a:r>
              <a:rPr lang="zh-TW" altLang="en-US" dirty="0"/>
              <a:t>，需移除才能讀入</a:t>
            </a:r>
            <a:endParaRPr lang="en-US" dirty="0"/>
          </a:p>
          <a:p>
            <a:r>
              <a:rPr lang="en-US" dirty="0"/>
              <a:t>[A2] </a:t>
            </a:r>
            <a:r>
              <a:rPr lang="zh-TW" altLang="en-US" dirty="0"/>
              <a:t>尚未解決</a:t>
            </a:r>
            <a:endParaRPr lang="en-US" dirty="0"/>
          </a:p>
          <a:p>
            <a:r>
              <a:rPr lang="en-US" dirty="0"/>
              <a:t>[Q3]</a:t>
            </a:r>
            <a:r>
              <a:rPr lang="zh-TW" altLang="en-US" dirty="0"/>
              <a:t> </a:t>
            </a:r>
            <a:r>
              <a:rPr lang="en-US" altLang="zh-TW" dirty="0" err="1"/>
              <a:t>Rstudio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套件無法正常安裝</a:t>
            </a:r>
            <a:endParaRPr lang="en-US" dirty="0"/>
          </a:p>
          <a:p>
            <a:r>
              <a:rPr lang="en-US" dirty="0"/>
              <a:t>[A3] </a:t>
            </a:r>
            <a:r>
              <a:rPr lang="zh-TW" altLang="en-US" dirty="0"/>
              <a:t>尚未解決，推估方案使用</a:t>
            </a:r>
            <a:r>
              <a:rPr lang="en-US" altLang="zh-TW" dirty="0"/>
              <a:t>root</a:t>
            </a:r>
            <a:r>
              <a:rPr lang="zh-TW" altLang="en-US" dirty="0"/>
              <a:t>或使用</a:t>
            </a:r>
            <a:r>
              <a:rPr lang="en-US" altLang="zh-TW" dirty="0" err="1"/>
              <a:t>Rhadoop</a:t>
            </a:r>
            <a:r>
              <a:rPr lang="zh-TW" altLang="en-US" dirty="0"/>
              <a:t>套件管理</a:t>
            </a:r>
            <a:endParaRPr lang="en-US" altLang="zh-TW" dirty="0"/>
          </a:p>
          <a:p>
            <a:r>
              <a:rPr lang="en-US" altLang="zh-TW" dirty="0"/>
              <a:t>[Q4] </a:t>
            </a:r>
            <a:r>
              <a:rPr lang="zh-TW" altLang="en-US" dirty="0"/>
              <a:t>設計資料自動擷取時</a:t>
            </a:r>
            <a:r>
              <a:rPr lang="en-US" altLang="zh-TW" dirty="0"/>
              <a:t>R</a:t>
            </a:r>
            <a:r>
              <a:rPr lang="zh-TW" altLang="en-US" dirty="0"/>
              <a:t>的</a:t>
            </a:r>
            <a:r>
              <a:rPr lang="en-US" altLang="zh-TW" dirty="0" err="1"/>
              <a:t>Sys.sleep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長時間執行會有錯誤</a:t>
            </a:r>
            <a:endParaRPr lang="en-US" altLang="zh-TW" dirty="0"/>
          </a:p>
          <a:p>
            <a:r>
              <a:rPr lang="en-US" dirty="0"/>
              <a:t>[A4] </a:t>
            </a:r>
            <a:r>
              <a:rPr lang="zh-TW" altLang="en-US" dirty="0"/>
              <a:t>改用作業系統本身的任務排程器</a:t>
            </a:r>
            <a:r>
              <a:rPr lang="en-US" altLang="zh-TW" dirty="0"/>
              <a:t>(Windows: Task Scheduler, </a:t>
            </a:r>
            <a:r>
              <a:rPr lang="en-US" altLang="zh-TW" dirty="0" err="1"/>
              <a:t>iOS&amp;Linux</a:t>
            </a:r>
            <a:r>
              <a:rPr lang="en-US" altLang="zh-TW" dirty="0"/>
              <a:t>: </a:t>
            </a:r>
            <a:r>
              <a:rPr lang="en-US" altLang="zh-TW" dirty="0" err="1"/>
              <a:t>cron</a:t>
            </a:r>
            <a:r>
              <a:rPr lang="en-US" altLang="zh-TW" dirty="0"/>
              <a:t> table)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62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/>
              <a:t>燃煤發電與空氣品質之間的影響可能不高</a:t>
            </a:r>
            <a:endParaRPr lang="en-US" altLang="zh-TW" sz="3200" dirty="0"/>
          </a:p>
          <a:p>
            <a:r>
              <a:rPr lang="zh-TW" altLang="en-US" sz="3200" dirty="0"/>
              <a:t>蒐集資料應該在網路穩定的環境下</a:t>
            </a:r>
            <a:endParaRPr lang="en-US" altLang="zh-TW" sz="3200" dirty="0"/>
          </a:p>
          <a:p>
            <a:r>
              <a:rPr lang="zh-TW" altLang="en-US" sz="3200" dirty="0"/>
              <a:t>台灣政府公開資料</a:t>
            </a:r>
            <a:r>
              <a:rPr lang="en-US" altLang="zh-TW" sz="3200" dirty="0"/>
              <a:t>,</a:t>
            </a:r>
            <a:r>
              <a:rPr lang="zh-TW" altLang="en-US" sz="3200" dirty="0"/>
              <a:t>實際資料與說明文件不符</a:t>
            </a:r>
            <a:endParaRPr lang="en-US" altLang="zh-TW" sz="3200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US" altLang="zh-TW" dirty="0" err="1"/>
              <a:t>DewerZHT</a:t>
            </a:r>
            <a:r>
              <a:rPr lang="en-US" altLang="zh-TW" dirty="0"/>
              <a:t> </a:t>
            </a:r>
            <a:r>
              <a:rPr lang="en-US" dirty="0"/>
              <a:t>Taiwan-</a:t>
            </a:r>
            <a:r>
              <a:rPr lang="en-US" dirty="0" err="1"/>
              <a:t>AirQC</a:t>
            </a:r>
            <a:r>
              <a:rPr lang="zh-TW" altLang="en-US" dirty="0"/>
              <a:t> </a:t>
            </a:r>
            <a:r>
              <a:rPr lang="en-US" altLang="zh-TW" dirty="0"/>
              <a:t>| </a:t>
            </a:r>
            <a:r>
              <a:rPr lang="en-US" altLang="zh-TW" dirty="0">
                <a:hlinkClick r:id="rId2"/>
              </a:rPr>
              <a:t>GitHub</a:t>
            </a:r>
            <a:r>
              <a:rPr lang="en-US" altLang="zh-TW" dirty="0"/>
              <a:t> ( </a:t>
            </a:r>
            <a:r>
              <a:rPr lang="zh-TW" altLang="en-US" dirty="0"/>
              <a:t>本</a:t>
            </a:r>
            <a:r>
              <a:rPr lang="en-US" altLang="zh-TW" dirty="0"/>
              <a:t>Project</a:t>
            </a:r>
            <a:r>
              <a:rPr lang="zh-TW" altLang="en-US" dirty="0"/>
              <a:t>的開源位置 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187077"/>
            <a:ext cx="5567363" cy="452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91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dirty="0"/>
              <a:t>Q&amp;A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33007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資料導入</a:t>
            </a:r>
            <a:r>
              <a:rPr lang="en-US" altLang="zh-TW" dirty="0">
                <a:solidFill>
                  <a:schemeClr val="tx1"/>
                </a:solidFill>
              </a:rPr>
              <a:t>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將使用</a:t>
            </a:r>
            <a:r>
              <a:rPr lang="en-US" altLang="zh-TW" dirty="0"/>
              <a:t>R</a:t>
            </a:r>
            <a:r>
              <a:rPr lang="zh-TW" altLang="en-US" dirty="0"/>
              <a:t>將整理好的</a:t>
            </a:r>
            <a:r>
              <a:rPr lang="en-US" altLang="zh-TW" dirty="0"/>
              <a:t>(</a:t>
            </a:r>
            <a:r>
              <a:rPr lang="zh-TW" altLang="en-US" dirty="0"/>
              <a:t>指將檔案整理成程式易處理的格式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connector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尚未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目前已將</a:t>
            </a:r>
            <a:r>
              <a:rPr lang="en-US" altLang="zh-TW" dirty="0" err="1"/>
              <a:t>Rstudio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架好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70" y="613054"/>
            <a:ext cx="8249567" cy="52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環境設置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設置</a:t>
            </a:r>
            <a:r>
              <a:rPr lang="en-US" altLang="zh-TW" dirty="0" smtClean="0"/>
              <a:t> JDK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下載</a:t>
            </a:r>
            <a:r>
              <a:rPr lang="en-US" altLang="zh-TW" dirty="0" smtClean="0"/>
              <a:t> Hadoop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設置 </a:t>
            </a:r>
            <a:r>
              <a:rPr kumimoji="1" lang="en-US" altLang="zh-TW" dirty="0" smtClean="0"/>
              <a:t>Hadoop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zh-TW" dirty="0" smtClean="0"/>
              <a:t>X</a:t>
            </a:r>
            <a:r>
              <a:rPr kumimoji="1" lang="en-US" altLang="zh-TW" dirty="0" smtClean="0"/>
              <a:t>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Namenode format</a:t>
            </a:r>
            <a:endParaRPr kumimoji="1"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altLang="zh-TW" dirty="0"/>
              <a:t>2016/06/13</a:t>
            </a:r>
          </a:p>
        </p:txBody>
      </p:sp>
    </p:spTree>
    <p:extLst>
      <p:ext uri="{BB962C8B-B14F-4D97-AF65-F5344CB8AC3E}">
        <p14:creationId xmlns:p14="http://schemas.microsoft.com/office/powerpoint/2010/main" val="109611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 </a:t>
            </a:r>
            <a:r>
              <a:rPr lang="en-US" altLang="zh-TW" dirty="0"/>
              <a:t>(</a:t>
            </a:r>
            <a:r>
              <a:rPr lang="zh-TW" altLang="en-US" dirty="0"/>
              <a:t>硬體與平台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硬體：使用</a:t>
            </a:r>
            <a:r>
              <a:rPr lang="en-US" altLang="zh-TW" dirty="0"/>
              <a:t>VMware</a:t>
            </a:r>
            <a:r>
              <a:rPr lang="zh-TW" altLang="en-US" dirty="0"/>
              <a:t> </a:t>
            </a:r>
            <a:r>
              <a:rPr lang="en-US" altLang="zh-TW" dirty="0" err="1"/>
              <a:t>ESXi</a:t>
            </a:r>
            <a:r>
              <a:rPr lang="zh-TW" altLang="en-US" dirty="0"/>
              <a:t>系統 </a:t>
            </a:r>
            <a:r>
              <a:rPr lang="en-US" altLang="zh-TW" dirty="0" err="1"/>
              <a:t>Vsphere</a:t>
            </a:r>
            <a:r>
              <a:rPr lang="en-US" altLang="zh-TW" dirty="0"/>
              <a:t> 5.5</a:t>
            </a:r>
          </a:p>
          <a:p>
            <a:pPr lvl="1"/>
            <a:r>
              <a:rPr lang="en-US" dirty="0"/>
              <a:t>CPU : 2 cores, 1 slot</a:t>
            </a:r>
          </a:p>
          <a:p>
            <a:pPr lvl="1"/>
            <a:r>
              <a:rPr lang="en-US" altLang="zh-TW" dirty="0"/>
              <a:t>Disk </a:t>
            </a:r>
            <a:r>
              <a:rPr lang="en-US" altLang="zh-TW" dirty="0" err="1"/>
              <a:t>Volumn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200 GB</a:t>
            </a:r>
            <a:endParaRPr lang="en-US" dirty="0"/>
          </a:p>
          <a:p>
            <a:endParaRPr lang="en-US" dirty="0"/>
          </a:p>
          <a:p>
            <a:r>
              <a:rPr lang="zh-TW" altLang="en-US" dirty="0"/>
              <a:t>平台：</a:t>
            </a:r>
            <a:endParaRPr lang="en-US" altLang="zh-TW" dirty="0"/>
          </a:p>
          <a:p>
            <a:pPr lvl="1"/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Fedora 23 </a:t>
            </a:r>
            <a:r>
              <a:rPr lang="en-US" altLang="zh-TW" dirty="0" smtClean="0"/>
              <a:t>Server </a:t>
            </a:r>
            <a:r>
              <a:rPr lang="en-US" altLang="zh-TW" dirty="0"/>
              <a:t>(x64)</a:t>
            </a:r>
          </a:p>
          <a:p>
            <a:pPr lvl="1"/>
            <a:r>
              <a:rPr lang="en-US" altLang="zh-TW" dirty="0"/>
              <a:t>Java version </a:t>
            </a:r>
            <a:r>
              <a:rPr lang="en-US" altLang="zh-TW" dirty="0" smtClean="0"/>
              <a:t>1.7.45</a:t>
            </a:r>
            <a:endParaRPr lang="en-US" altLang="zh-TW" dirty="0"/>
          </a:p>
          <a:p>
            <a:pPr lvl="1"/>
            <a:r>
              <a:rPr lang="en-US" altLang="zh-TW" dirty="0"/>
              <a:t>Hadoop 2.7.1</a:t>
            </a:r>
          </a:p>
          <a:p>
            <a:pPr lvl="1"/>
            <a:r>
              <a:rPr lang="en-US" dirty="0"/>
              <a:t>R 3.2.3</a:t>
            </a:r>
          </a:p>
          <a:p>
            <a:pPr lvl="1"/>
            <a:r>
              <a:rPr lang="en-US" dirty="0"/>
              <a:t>R Studio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2016/05/13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設置</a:t>
            </a:r>
            <a:r>
              <a:rPr kumimoji="1" lang="en-US" altLang="zh-TW" dirty="0" smtClean="0"/>
              <a:t>JDK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圖片 7" descr="hadoop tested JD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6" y="1814259"/>
            <a:ext cx="5777948" cy="3753170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9" name="圖片 8" descr="fedora sshd_service che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83" y="2309244"/>
            <a:ext cx="7646354" cy="2384234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1" name="圖片 10" descr="fedora sshd_service firewall stat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97" y="2665555"/>
            <a:ext cx="7199934" cy="2922445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2" name="圖片 11" descr="sFTP jdk transf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33" y="2882346"/>
            <a:ext cx="9702657" cy="2882348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3" name="圖片 12" descr="fedora install jdk 7u45 x6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1" y="3239536"/>
            <a:ext cx="5865620" cy="1001160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4" name="圖片 13" descr="fedora check java home pat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304" y="3691835"/>
            <a:ext cx="5753237" cy="648252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18269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下載</a:t>
            </a:r>
            <a:r>
              <a:rPr kumimoji="1" lang="en-US" altLang="zh-TW" dirty="0" smtClean="0"/>
              <a:t> Hadoop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圖片 7" descr="fedora nmap check hosts config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8" y="1800088"/>
            <a:ext cx="4605268" cy="4511108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9" name="圖片 8" descr="fedora create usr hado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7" y="2148645"/>
            <a:ext cx="6439149" cy="1606137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0" name="圖片 9" descr="fedora download hadoop2.7.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12" y="2400783"/>
            <a:ext cx="10802237" cy="2071826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1" name="圖片 10" descr="fedora extract hadoop2.7.1 ta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72" y="2689915"/>
            <a:ext cx="6567786" cy="799824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2" name="圖片 11" descr="fedora delete hadoop2.7.1 ta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08" y="2915409"/>
            <a:ext cx="7737057" cy="1579287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3" name="圖片 12" descr="fedora move hadoop2.7.1 dir to usr_loc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28" y="3231736"/>
            <a:ext cx="8159921" cy="1218786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228264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設置</a:t>
            </a:r>
            <a:r>
              <a:rPr kumimoji="1" lang="en-US" altLang="zh-TW" dirty="0" smtClean="0"/>
              <a:t> Hadoop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內容版面配置區 5" descr="fedora chown hadoopDir to hadoopUs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" b="5109"/>
          <a:stretch>
            <a:fillRect/>
          </a:stretch>
        </p:blipFill>
        <p:spPr>
          <a:xfrm>
            <a:off x="246932" y="1801560"/>
            <a:ext cx="8245503" cy="3298201"/>
          </a:xfrm>
          <a:ln>
            <a:solidFill>
              <a:srgbClr val="E48312"/>
            </a:solidFill>
          </a:ln>
        </p:spPr>
      </p:pic>
      <p:pic>
        <p:nvPicPr>
          <p:cNvPr id="9" name="圖片 8" descr="fedora hadoop_home path 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1" y="2146438"/>
            <a:ext cx="8696484" cy="1177649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0" name="圖片 9" descr="fedora hadoop_conf_dir path confi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73" y="2452551"/>
            <a:ext cx="10755687" cy="2196753"/>
          </a:xfrm>
          <a:prstGeom prst="rect">
            <a:avLst/>
          </a:prstGeom>
          <a:ln>
            <a:solidFill>
              <a:srgbClr val="E48312"/>
            </a:solidFill>
          </a:ln>
        </p:spPr>
      </p:pic>
      <p:pic>
        <p:nvPicPr>
          <p:cNvPr id="11" name="圖片 10" descr="fedora hadoop environment path confi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13" y="2740784"/>
            <a:ext cx="10082696" cy="2458893"/>
          </a:xfrm>
          <a:prstGeom prst="rect">
            <a:avLst/>
          </a:prstGeom>
          <a:ln>
            <a:solidFill>
              <a:srgbClr val="E48312"/>
            </a:solidFill>
          </a:ln>
        </p:spPr>
      </p:pic>
    </p:spTree>
    <p:extLst>
      <p:ext uri="{BB962C8B-B14F-4D97-AF65-F5344CB8AC3E}">
        <p14:creationId xmlns:p14="http://schemas.microsoft.com/office/powerpoint/2010/main" val="36975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1514</TotalTime>
  <Words>682</Words>
  <Application>Microsoft Office PowerPoint</Application>
  <PresentationFormat>寬螢幕</PresentationFormat>
  <Paragraphs>201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微軟正黑體</vt:lpstr>
      <vt:lpstr>新細明體</vt:lpstr>
      <vt:lpstr>Arial</vt:lpstr>
      <vt:lpstr>Calibri</vt:lpstr>
      <vt:lpstr>回顧</vt:lpstr>
      <vt:lpstr>空氣品質與火力發電站資料收集與分析</vt:lpstr>
      <vt:lpstr>目錄</vt:lpstr>
      <vt:lpstr>動機&amp;目的</vt:lpstr>
      <vt:lpstr>資料導入R Server</vt:lpstr>
      <vt:lpstr>環境設置</vt:lpstr>
      <vt:lpstr>開發環境 (硬體與平台)</vt:lpstr>
      <vt:lpstr>設置JDK</vt:lpstr>
      <vt:lpstr>下載 Hadoop</vt:lpstr>
      <vt:lpstr>設置 Hadoop</vt:lpstr>
      <vt:lpstr>XML Config</vt:lpstr>
      <vt:lpstr>Namenode format</vt:lpstr>
      <vt:lpstr>資料擷取</vt:lpstr>
      <vt:lpstr>資料來源</vt:lpstr>
      <vt:lpstr>中央氣象局 氣象資料開放平台 (opendata.cwb.gov.tw)</vt:lpstr>
      <vt:lpstr>台電</vt:lpstr>
      <vt:lpstr>資料內容</vt:lpstr>
      <vt:lpstr>資料內容 (cont’d)</vt:lpstr>
      <vt:lpstr>環境署</vt:lpstr>
      <vt:lpstr>資料內容 – 台電</vt:lpstr>
      <vt:lpstr>資料收集自動化</vt:lpstr>
      <vt:lpstr>資料處理</vt:lpstr>
      <vt:lpstr>資料處理</vt:lpstr>
      <vt:lpstr>資料處理</vt:lpstr>
      <vt:lpstr>資料視覺化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實作遭遇問題</vt:lpstr>
      <vt:lpstr>結論</vt:lpstr>
      <vt:lpstr>參考資料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DewerZHT</cp:lastModifiedBy>
  <cp:revision>99</cp:revision>
  <dcterms:created xsi:type="dcterms:W3CDTF">2016-05-06T02:41:29Z</dcterms:created>
  <dcterms:modified xsi:type="dcterms:W3CDTF">2016-06-16T13:01:30Z</dcterms:modified>
</cp:coreProperties>
</file>